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7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03" autoAdjust="0"/>
    <p:restoredTop sz="94660"/>
  </p:normalViewPr>
  <p:slideViewPr>
    <p:cSldViewPr>
      <p:cViewPr varScale="1">
        <p:scale>
          <a:sx n="81" d="100"/>
          <a:sy n="81" d="100"/>
        </p:scale>
        <p:origin x="106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56CE3B83-6F99-4EB5-A6FA-91CF46C55AA7}" type="datetimeFigureOut">
              <a:rPr lang="en-US" smtClean="0"/>
              <a:pPr/>
              <a:t>11/1/2013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47565AFB-4CEF-4ABD-A42E-CA403F563A58}"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565AFB-4CEF-4ABD-A42E-CA403F563A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565AFB-4CEF-4ABD-A42E-CA403F563A5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565AFB-4CEF-4ABD-A42E-CA403F563A5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56CE3B83-6F99-4EB5-A6FA-91CF46C55AA7}" type="datetimeFigureOut">
              <a:rPr lang="en-US" smtClean="0"/>
              <a:pPr/>
              <a:t>11/1/2013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47565AFB-4CEF-4ABD-A42E-CA403F563A58}"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47565AFB-4CEF-4ABD-A42E-CA403F563A58}"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47565AFB-4CEF-4ABD-A42E-CA403F563A5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7565AFB-4CEF-4ABD-A42E-CA403F563A58}"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6CE3B83-6F99-4EB5-A6FA-91CF46C55AA7}" type="datetimeFigureOut">
              <a:rPr lang="en-US" smtClean="0"/>
              <a:pPr/>
              <a:t>11/1/2013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7565AFB-4CEF-4ABD-A42E-CA403F563A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56CE3B83-6F99-4EB5-A6FA-91CF46C55AA7}" type="datetimeFigureOut">
              <a:rPr lang="en-US" smtClean="0"/>
              <a:pPr/>
              <a:t>11/1/2013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47565AFB-4CEF-4ABD-A42E-CA403F563A58}"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56CE3B83-6F99-4EB5-A6FA-91CF46C55AA7}" type="datetimeFigureOut">
              <a:rPr lang="en-US" smtClean="0"/>
              <a:pPr/>
              <a:t>11/1/2013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47565AFB-4CEF-4ABD-A42E-CA403F563A58}"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6CE3B83-6F99-4EB5-A6FA-91CF46C55AA7}" type="datetimeFigureOut">
              <a:rPr lang="en-US" smtClean="0"/>
              <a:pPr/>
              <a:t>11/1/2013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47565AFB-4CEF-4ABD-A42E-CA403F563A58}"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yxqP1_MFPnc" TargetMode="External"/><Relationship Id="rId2" Type="http://schemas.openxmlformats.org/officeDocument/2006/relationships/hyperlink" Target="http://www.youtube.com/watch?v=infLrZjJpN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youtube.com/watch?v=Zy6KWBEoDRU"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youtube.com/watch?v=0WXhtyVs9Gk"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en.wikipedia.org/wiki/Hazelwood_v._Kuhlmeie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Bill of Rights</a:t>
            </a:r>
            <a:endParaRPr lang="en-US" dirty="0"/>
          </a:p>
        </p:txBody>
      </p:sp>
      <p:sp>
        <p:nvSpPr>
          <p:cNvPr id="3" name="Subtitle 2"/>
          <p:cNvSpPr>
            <a:spLocks noGrp="1"/>
          </p:cNvSpPr>
          <p:nvPr>
            <p:ph type="subTitle" idx="1"/>
          </p:nvPr>
        </p:nvSpPr>
        <p:spPr/>
        <p:txBody>
          <a:bodyPr/>
          <a:lstStyle/>
          <a:p>
            <a:r>
              <a:rPr lang="en-US" dirty="0" smtClean="0"/>
              <a:t>Lewis S. Libby</a:t>
            </a:r>
          </a:p>
          <a:p>
            <a:r>
              <a:rPr lang="en-US" dirty="0" smtClean="0"/>
              <a:t>Eighth Grade Social Studies</a:t>
            </a:r>
            <a:endParaRPr lang="en-US" dirty="0"/>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Amendment:</a:t>
            </a:r>
            <a:endParaRPr lang="en-US" dirty="0"/>
          </a:p>
        </p:txBody>
      </p:sp>
      <p:sp>
        <p:nvSpPr>
          <p:cNvPr id="3" name="Content Placeholder 2"/>
          <p:cNvSpPr>
            <a:spLocks noGrp="1"/>
          </p:cNvSpPr>
          <p:nvPr>
            <p:ph idx="1"/>
          </p:nvPr>
        </p:nvSpPr>
        <p:spPr/>
        <p:txBody>
          <a:bodyPr/>
          <a:lstStyle/>
          <a:p>
            <a:pPr fontAlgn="base"/>
            <a:r>
              <a:rPr lang="en-US" dirty="0"/>
              <a:t>This amendment protects the right to </a:t>
            </a:r>
            <a:r>
              <a:rPr lang="en-US" b="1" dirty="0"/>
              <a:t>keep and bear arms.</a:t>
            </a:r>
            <a:endParaRPr lang="en-US" dirty="0"/>
          </a:p>
          <a:p>
            <a:pPr fontAlgn="base"/>
            <a:r>
              <a:rPr lang="en-US" i="1" dirty="0"/>
              <a:t>A well regulated militia being necessary to the security of a free State, the right of the people to keep and bear arms, shall not be infringed.</a:t>
            </a:r>
            <a:endParaRPr lang="en-US" dirty="0"/>
          </a:p>
          <a:p>
            <a:endParaRPr lang="en-US" dirty="0"/>
          </a:p>
        </p:txBody>
      </p:sp>
    </p:spTree>
  </p:cSld>
  <p:clrMapOvr>
    <a:masterClrMapping/>
  </p:clrMapOvr>
  <p:transition spd="slow">
    <p:pull dir="l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Past and the 2</a:t>
            </a:r>
            <a:r>
              <a:rPr lang="en-US" baseline="30000" dirty="0" smtClean="0"/>
              <a:t>nd</a:t>
            </a:r>
            <a:r>
              <a:rPr lang="en-US" dirty="0" smtClean="0"/>
              <a:t> Right</a:t>
            </a:r>
            <a:endParaRPr lang="en-US" dirty="0"/>
          </a:p>
        </p:txBody>
      </p:sp>
      <p:sp>
        <p:nvSpPr>
          <p:cNvPr id="3" name="Content Placeholder 2"/>
          <p:cNvSpPr>
            <a:spLocks noGrp="1"/>
          </p:cNvSpPr>
          <p:nvPr>
            <p:ph idx="1"/>
          </p:nvPr>
        </p:nvSpPr>
        <p:spPr/>
        <p:txBody>
          <a:bodyPr/>
          <a:lstStyle/>
          <a:p>
            <a:r>
              <a:rPr lang="en-US" sz="2400" dirty="0"/>
              <a:t>enabling the people to organize a militia system.</a:t>
            </a:r>
          </a:p>
          <a:p>
            <a:r>
              <a:rPr lang="en-US" sz="2400" dirty="0"/>
              <a:t>participating in law </a:t>
            </a:r>
            <a:r>
              <a:rPr lang="en-US" sz="2400" dirty="0" smtClean="0"/>
              <a:t>enforcement</a:t>
            </a:r>
          </a:p>
          <a:p>
            <a:r>
              <a:rPr lang="en-US" sz="2400" dirty="0"/>
              <a:t>deterring tyrannical </a:t>
            </a:r>
            <a:r>
              <a:rPr lang="en-US" sz="2400" dirty="0" smtClean="0"/>
              <a:t>government</a:t>
            </a:r>
          </a:p>
          <a:p>
            <a:r>
              <a:rPr lang="en-US" sz="2400" dirty="0"/>
              <a:t>repelling </a:t>
            </a:r>
            <a:r>
              <a:rPr lang="en-US" sz="2400" dirty="0" smtClean="0"/>
              <a:t>invasion</a:t>
            </a:r>
          </a:p>
          <a:p>
            <a:r>
              <a:rPr lang="en-US" sz="2400" dirty="0"/>
              <a:t>suppressing </a:t>
            </a:r>
            <a:r>
              <a:rPr lang="en-US" sz="2400" dirty="0" smtClean="0"/>
              <a:t>insurrection</a:t>
            </a:r>
          </a:p>
          <a:p>
            <a:r>
              <a:rPr lang="en-US" sz="2400" dirty="0"/>
              <a:t>facilitating a natural right of self-defense</a:t>
            </a:r>
            <a:endParaRPr lang="en-US" sz="2400" dirty="0" smtClean="0"/>
          </a:p>
          <a:p>
            <a:endParaRPr lang="en-US" sz="2400" dirty="0"/>
          </a:p>
        </p:txBody>
      </p:sp>
    </p:spTree>
  </p:cSld>
  <p:clrMapOvr>
    <a:masterClrMapping/>
  </p:clrMapOvr>
  <p:transition spd="slow">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anyone possess a gun?</a:t>
            </a:r>
            <a:endParaRPr lang="en-US" dirty="0"/>
          </a:p>
        </p:txBody>
      </p:sp>
      <p:pic>
        <p:nvPicPr>
          <p:cNvPr id="4" name="Content Placeholder 3" descr="Guns4FelonsBIG.jpg"/>
          <p:cNvPicPr>
            <a:picLocks noGrp="1" noChangeAspect="1"/>
          </p:cNvPicPr>
          <p:nvPr>
            <p:ph idx="1"/>
          </p:nvPr>
        </p:nvPicPr>
        <p:blipFill>
          <a:blip r:embed="rId2" cstate="print"/>
          <a:stretch>
            <a:fillRect/>
          </a:stretch>
        </p:blipFill>
        <p:spPr>
          <a:xfrm>
            <a:off x="1571625" y="2004219"/>
            <a:ext cx="6000750" cy="3810000"/>
          </a:xfrm>
        </p:spPr>
      </p:pic>
    </p:spTree>
  </p:cSld>
  <p:clrMapOvr>
    <a:masterClrMapping/>
  </p:clrMapOvr>
  <p:transition spd="slow">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Amendment:</a:t>
            </a:r>
            <a:endParaRPr lang="en-US" dirty="0"/>
          </a:p>
        </p:txBody>
      </p:sp>
      <p:sp>
        <p:nvSpPr>
          <p:cNvPr id="3" name="Content Placeholder 2"/>
          <p:cNvSpPr>
            <a:spLocks noGrp="1"/>
          </p:cNvSpPr>
          <p:nvPr>
            <p:ph idx="1"/>
          </p:nvPr>
        </p:nvSpPr>
        <p:spPr/>
        <p:txBody>
          <a:bodyPr/>
          <a:lstStyle/>
          <a:p>
            <a:r>
              <a:rPr lang="en-US" dirty="0"/>
              <a:t>This amendment guards against the </a:t>
            </a:r>
            <a:r>
              <a:rPr lang="en-US" b="1" dirty="0"/>
              <a:t>forced quartering of troops.</a:t>
            </a:r>
            <a:r>
              <a:rPr lang="en-US" dirty="0"/>
              <a:t> (In the years before the American Revolution, British officials forced the colonists to quarter—to house and feed—British troops.) </a:t>
            </a:r>
            <a:r>
              <a:rPr lang="en-US" i="1" dirty="0"/>
              <a:t>No soldier shall, in time of peace, be quartered in any house, without the consent of the owner, nor in time of war, but in a manner to be prescribed by law.</a:t>
            </a:r>
            <a:endParaRPr lang="en-US" dirty="0"/>
          </a:p>
          <a:p>
            <a:endParaRPr lang="en-US" dirty="0"/>
          </a:p>
        </p:txBody>
      </p:sp>
    </p:spTree>
  </p:cSld>
  <p:clrMapOvr>
    <a:masterClrMapping/>
  </p:clrMapOvr>
  <p:transition spd="slow">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 Nutshell </a:t>
            </a:r>
            <a:endParaRPr lang="en-US" dirty="0"/>
          </a:p>
        </p:txBody>
      </p:sp>
      <p:pic>
        <p:nvPicPr>
          <p:cNvPr id="4" name="Content Placeholder 3" descr="thirdamendment.png"/>
          <p:cNvPicPr>
            <a:picLocks noGrp="1" noChangeAspect="1"/>
          </p:cNvPicPr>
          <p:nvPr>
            <p:ph idx="1"/>
          </p:nvPr>
        </p:nvPicPr>
        <p:blipFill>
          <a:blip r:embed="rId2" cstate="print"/>
          <a:stretch>
            <a:fillRect/>
          </a:stretch>
        </p:blipFill>
        <p:spPr>
          <a:xfrm>
            <a:off x="2674890" y="1646238"/>
            <a:ext cx="3794220" cy="4525962"/>
          </a:xfrm>
        </p:spPr>
      </p:pic>
    </p:spTree>
  </p:cSld>
  <p:clrMapOvr>
    <a:masterClrMapping/>
  </p:clrMapOvr>
  <p:transition spd="slow">
    <p:circl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Fourth Amendment</a:t>
            </a:r>
            <a:endParaRPr lang="en-US" dirty="0"/>
          </a:p>
        </p:txBody>
      </p:sp>
      <p:pic>
        <p:nvPicPr>
          <p:cNvPr id="4" name="Content Placeholder 3" descr="warrant.jpg"/>
          <p:cNvPicPr>
            <a:picLocks noGrp="1" noChangeAspect="1"/>
          </p:cNvPicPr>
          <p:nvPr>
            <p:ph idx="1"/>
          </p:nvPr>
        </p:nvPicPr>
        <p:blipFill>
          <a:blip r:embed="rId2" cstate="print"/>
          <a:stretch>
            <a:fillRect/>
          </a:stretch>
        </p:blipFill>
        <p:spPr>
          <a:xfrm>
            <a:off x="457200" y="1905000"/>
            <a:ext cx="3733800" cy="3962400"/>
          </a:xfrm>
        </p:spPr>
      </p:pic>
      <p:sp>
        <p:nvSpPr>
          <p:cNvPr id="6" name="TextBox 5"/>
          <p:cNvSpPr txBox="1"/>
          <p:nvPr/>
        </p:nvSpPr>
        <p:spPr>
          <a:xfrm>
            <a:off x="4495800" y="2209800"/>
            <a:ext cx="4267200" cy="3416320"/>
          </a:xfrm>
          <a:prstGeom prst="rect">
            <a:avLst/>
          </a:prstGeom>
          <a:noFill/>
        </p:spPr>
        <p:txBody>
          <a:bodyPr wrap="square" rtlCol="0">
            <a:spAutoFit/>
          </a:bodyPr>
          <a:lstStyle/>
          <a:p>
            <a:r>
              <a:rPr lang="en-US" dirty="0" smtClean="0"/>
              <a:t>This amendment protects against </a:t>
            </a:r>
            <a:r>
              <a:rPr lang="en-US" b="1" dirty="0" smtClean="0"/>
              <a:t>unreasonable searches and seizures.</a:t>
            </a:r>
            <a:r>
              <a:rPr lang="en-US" dirty="0" smtClean="0"/>
              <a:t> </a:t>
            </a:r>
            <a:r>
              <a:rPr lang="en-US" i="1" dirty="0" smtClean="0"/>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Violation of the Fourth Amendment??</a:t>
            </a:r>
            <a:endParaRPr lang="en-US" sz="3600" dirty="0"/>
          </a:p>
        </p:txBody>
      </p:sp>
      <p:pic>
        <p:nvPicPr>
          <p:cNvPr id="4" name="Content Placeholder 3" descr="body scan.jpg"/>
          <p:cNvPicPr>
            <a:picLocks noGrp="1" noChangeAspect="1"/>
          </p:cNvPicPr>
          <p:nvPr>
            <p:ph idx="1"/>
          </p:nvPr>
        </p:nvPicPr>
        <p:blipFill>
          <a:blip r:embed="rId2" cstate="print"/>
          <a:stretch>
            <a:fillRect/>
          </a:stretch>
        </p:blipFill>
        <p:spPr>
          <a:xfrm>
            <a:off x="838200" y="1828800"/>
            <a:ext cx="3733800" cy="4267200"/>
          </a:xfrm>
        </p:spPr>
      </p:pic>
      <p:sp>
        <p:nvSpPr>
          <p:cNvPr id="5" name="TextBox 4"/>
          <p:cNvSpPr txBox="1"/>
          <p:nvPr/>
        </p:nvSpPr>
        <p:spPr>
          <a:xfrm>
            <a:off x="5029200" y="1828800"/>
            <a:ext cx="3657600" cy="2585323"/>
          </a:xfrm>
          <a:prstGeom prst="rect">
            <a:avLst/>
          </a:prstGeom>
          <a:noFill/>
        </p:spPr>
        <p:txBody>
          <a:bodyPr wrap="square" rtlCol="0">
            <a:spAutoFit/>
          </a:bodyPr>
          <a:lstStyle/>
          <a:p>
            <a:r>
              <a:rPr lang="en-US" dirty="0" smtClean="0"/>
              <a:t>Can you be searched at School without a warrant?</a:t>
            </a:r>
          </a:p>
          <a:p>
            <a:r>
              <a:rPr lang="en-US" dirty="0" smtClean="0"/>
              <a:t>How about in an airport?</a:t>
            </a:r>
          </a:p>
          <a:p>
            <a:r>
              <a:rPr lang="en-US" dirty="0" smtClean="0"/>
              <a:t>Going to a sporting event?</a:t>
            </a:r>
          </a:p>
          <a:p>
            <a:endParaRPr lang="en-US" dirty="0" smtClean="0"/>
          </a:p>
          <a:p>
            <a:r>
              <a:rPr lang="en-US" dirty="0" smtClean="0"/>
              <a:t>THE SUPREME COURT </a:t>
            </a:r>
          </a:p>
          <a:p>
            <a:r>
              <a:rPr lang="en-US" dirty="0" smtClean="0"/>
              <a:t>SAYS YES!</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Reasoning Behind the Amendment</a:t>
            </a:r>
            <a:endParaRPr lang="en-US" sz="4000" dirty="0"/>
          </a:p>
        </p:txBody>
      </p:sp>
      <p:sp>
        <p:nvSpPr>
          <p:cNvPr id="3" name="Content Placeholder 2"/>
          <p:cNvSpPr>
            <a:spLocks noGrp="1"/>
          </p:cNvSpPr>
          <p:nvPr>
            <p:ph idx="1"/>
          </p:nvPr>
        </p:nvSpPr>
        <p:spPr/>
        <p:txBody>
          <a:bodyPr/>
          <a:lstStyle/>
          <a:p>
            <a:r>
              <a:rPr lang="en-US" dirty="0" smtClean="0"/>
              <a:t>It all goes back to Britain and there stranglehold on the Colonies……</a:t>
            </a:r>
          </a:p>
          <a:p>
            <a:r>
              <a:rPr lang="en-US" dirty="0" smtClean="0"/>
              <a:t>The Colonies were subject to what is called a general warrant……</a:t>
            </a:r>
          </a:p>
          <a:p>
            <a:r>
              <a:rPr lang="en-US" dirty="0" smtClean="0"/>
              <a:t>Tax and debt collectors were free to search your home when they deemed it was necessary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Fifth </a:t>
            </a:r>
            <a:r>
              <a:rPr lang="en-US" dirty="0" err="1" smtClean="0"/>
              <a:t>Ammendment</a:t>
            </a:r>
            <a:endParaRPr lang="en-US" dirty="0"/>
          </a:p>
        </p:txBody>
      </p:sp>
      <p:pic>
        <p:nvPicPr>
          <p:cNvPr id="4" name="Content Placeholder 3" descr="Fif.jpg"/>
          <p:cNvPicPr>
            <a:picLocks noGrp="1" noChangeAspect="1"/>
          </p:cNvPicPr>
          <p:nvPr>
            <p:ph idx="1"/>
          </p:nvPr>
        </p:nvPicPr>
        <p:blipFill>
          <a:blip r:embed="rId2" cstate="print"/>
          <a:stretch>
            <a:fillRect/>
          </a:stretch>
        </p:blipFill>
        <p:spPr>
          <a:xfrm>
            <a:off x="533400" y="1600200"/>
            <a:ext cx="7848599" cy="4525962"/>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Fifth Amendment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This amendment guarantees a </a:t>
            </a:r>
            <a:r>
              <a:rPr lang="en-US" b="1" dirty="0" smtClean="0"/>
              <a:t>trial by jury</a:t>
            </a:r>
            <a:r>
              <a:rPr lang="en-US" dirty="0" smtClean="0"/>
              <a:t> and “due process of law,” and guards against </a:t>
            </a:r>
            <a:r>
              <a:rPr lang="en-US" b="1" dirty="0" smtClean="0"/>
              <a:t>double jeopardy</a:t>
            </a:r>
            <a:r>
              <a:rPr lang="en-US" dirty="0" smtClean="0"/>
              <a:t> (being charged twice for the same offense) and </a:t>
            </a:r>
            <a:r>
              <a:rPr lang="en-US" b="1" dirty="0" smtClean="0"/>
              <a:t>self-incrimination.</a:t>
            </a:r>
            <a:r>
              <a:rPr lang="en-US" dirty="0" smtClean="0"/>
              <a:t> </a:t>
            </a:r>
          </a:p>
          <a:p>
            <a:r>
              <a:rPr lang="en-US" i="1" dirty="0" smtClean="0"/>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offense to be twice put in jeopardy of life or limb; nor shall be compelled in any criminal case to be a witness against himself, nor be deprived of life, liberty, or property, without due process of law; nor shall private property be taken for public use, without just compensation.</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 Rights</a:t>
            </a:r>
            <a:endParaRPr lang="en-US" dirty="0"/>
          </a:p>
        </p:txBody>
      </p:sp>
      <p:pic>
        <p:nvPicPr>
          <p:cNvPr id="4" name="Content Placeholder 3" descr="James_Madison.jpg"/>
          <p:cNvPicPr>
            <a:picLocks noGrp="1" noChangeAspect="1"/>
          </p:cNvPicPr>
          <p:nvPr>
            <p:ph idx="1"/>
          </p:nvPr>
        </p:nvPicPr>
        <p:blipFill>
          <a:blip r:embed="rId2" cstate="print"/>
          <a:stretch>
            <a:fillRect/>
          </a:stretch>
        </p:blipFill>
        <p:spPr>
          <a:xfrm>
            <a:off x="381000" y="1371600"/>
            <a:ext cx="3155334" cy="3840163"/>
          </a:xfrm>
        </p:spPr>
      </p:pic>
      <p:sp>
        <p:nvSpPr>
          <p:cNvPr id="5" name="TextBox 4"/>
          <p:cNvSpPr txBox="1"/>
          <p:nvPr/>
        </p:nvSpPr>
        <p:spPr>
          <a:xfrm>
            <a:off x="3886200" y="1371600"/>
            <a:ext cx="4419600" cy="1938992"/>
          </a:xfrm>
          <a:prstGeom prst="rect">
            <a:avLst/>
          </a:prstGeom>
          <a:noFill/>
        </p:spPr>
        <p:txBody>
          <a:bodyPr wrap="square" rtlCol="0">
            <a:spAutoFit/>
          </a:bodyPr>
          <a:lstStyle/>
          <a:p>
            <a:r>
              <a:rPr lang="en-US" sz="2000" dirty="0" smtClean="0"/>
              <a:t>James Madison:</a:t>
            </a:r>
          </a:p>
          <a:p>
            <a:r>
              <a:rPr lang="en-US" sz="2000" dirty="0" smtClean="0"/>
              <a:t>“The Father of the Constitution”</a:t>
            </a:r>
          </a:p>
          <a:p>
            <a:r>
              <a:rPr lang="en-US" sz="2000" dirty="0" smtClean="0"/>
              <a:t>Fourth President of the United States</a:t>
            </a:r>
          </a:p>
          <a:p>
            <a:r>
              <a:rPr lang="en-US" sz="2000" dirty="0" smtClean="0"/>
              <a:t>Former Secretary of State</a:t>
            </a:r>
          </a:p>
          <a:p>
            <a:r>
              <a:rPr lang="en-US" sz="2000" dirty="0" smtClean="0"/>
              <a:t>Author of the Bill of Rights</a:t>
            </a:r>
          </a:p>
          <a:p>
            <a:endParaRPr lang="en-US" sz="2000" dirty="0"/>
          </a:p>
        </p:txBody>
      </p:sp>
    </p:spTree>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Incrimination</a:t>
            </a:r>
            <a:endParaRPr lang="en-US" dirty="0"/>
          </a:p>
        </p:txBody>
      </p:sp>
      <p:pic>
        <p:nvPicPr>
          <p:cNvPr id="4" name="Content Placeholder 3" descr="fifth_amendment_report_cards_503305.jpg"/>
          <p:cNvPicPr>
            <a:picLocks noGrp="1" noChangeAspect="1"/>
          </p:cNvPicPr>
          <p:nvPr>
            <p:ph idx="1"/>
          </p:nvPr>
        </p:nvPicPr>
        <p:blipFill>
          <a:blip r:embed="rId2" cstate="print"/>
          <a:stretch>
            <a:fillRect/>
          </a:stretch>
        </p:blipFill>
        <p:spPr>
          <a:xfrm>
            <a:off x="609600" y="1752600"/>
            <a:ext cx="3505200" cy="3400425"/>
          </a:xfrm>
        </p:spPr>
      </p:pic>
      <p:sp>
        <p:nvSpPr>
          <p:cNvPr id="5" name="TextBox 4"/>
          <p:cNvSpPr txBox="1"/>
          <p:nvPr/>
        </p:nvSpPr>
        <p:spPr>
          <a:xfrm>
            <a:off x="4572000" y="2286000"/>
            <a:ext cx="3962400" cy="923330"/>
          </a:xfrm>
          <a:prstGeom prst="rect">
            <a:avLst/>
          </a:prstGeom>
          <a:noFill/>
        </p:spPr>
        <p:txBody>
          <a:bodyPr wrap="square" rtlCol="0">
            <a:spAutoFit/>
          </a:bodyPr>
          <a:lstStyle/>
          <a:p>
            <a:r>
              <a:rPr lang="en-US" dirty="0" smtClean="0"/>
              <a:t>The Fifth Amendment is tricky! </a:t>
            </a:r>
          </a:p>
          <a:p>
            <a:r>
              <a:rPr lang="en-US" dirty="0" smtClean="0"/>
              <a:t>It is a loop hole that keeps you from lying under </a:t>
            </a:r>
            <a:r>
              <a:rPr lang="en-US" dirty="0" err="1" smtClean="0"/>
              <a:t>oathe</a:t>
            </a:r>
            <a:r>
              <a:rPr lang="en-US" dirty="0" smtClean="0"/>
              <a: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Jeopardy</a:t>
            </a:r>
            <a:endParaRPr lang="en-US" dirty="0"/>
          </a:p>
        </p:txBody>
      </p:sp>
      <p:pic>
        <p:nvPicPr>
          <p:cNvPr id="4" name="Content Placeholder 3" descr="oj.jpeg"/>
          <p:cNvPicPr>
            <a:picLocks noGrp="1" noChangeAspect="1"/>
          </p:cNvPicPr>
          <p:nvPr>
            <p:ph idx="1"/>
          </p:nvPr>
        </p:nvPicPr>
        <p:blipFill>
          <a:blip r:embed="rId2" cstate="print"/>
          <a:stretch>
            <a:fillRect/>
          </a:stretch>
        </p:blipFill>
        <p:spPr>
          <a:xfrm>
            <a:off x="685800" y="1981200"/>
            <a:ext cx="3124200" cy="4267200"/>
          </a:xfrm>
        </p:spPr>
      </p:pic>
      <p:sp>
        <p:nvSpPr>
          <p:cNvPr id="5" name="TextBox 4"/>
          <p:cNvSpPr txBox="1"/>
          <p:nvPr/>
        </p:nvSpPr>
        <p:spPr>
          <a:xfrm>
            <a:off x="4495800" y="2438400"/>
            <a:ext cx="4267200" cy="923330"/>
          </a:xfrm>
          <a:prstGeom prst="rect">
            <a:avLst/>
          </a:prstGeom>
          <a:noFill/>
        </p:spPr>
        <p:txBody>
          <a:bodyPr wrap="square" rtlCol="0">
            <a:spAutoFit/>
          </a:bodyPr>
          <a:lstStyle/>
          <a:p>
            <a:r>
              <a:rPr lang="en-US" dirty="0" smtClean="0"/>
              <a:t>You can not be tried for the same crime twice…..</a:t>
            </a:r>
          </a:p>
          <a:p>
            <a:r>
              <a:rPr lang="en-US" dirty="0" smtClean="0"/>
              <a:t>Meaning??????</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Sixth Amendment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This amendment outlines the </a:t>
            </a:r>
            <a:r>
              <a:rPr lang="en-US" b="1" dirty="0" smtClean="0"/>
              <a:t>rights of the accused,</a:t>
            </a:r>
            <a:r>
              <a:rPr lang="en-US" dirty="0" smtClean="0"/>
              <a:t> including the right to have a "speedy and public" trial, the right to be informed of the charges made against him, the right to call witnesses in his defense, and the right to have an attorney in his defense.</a:t>
            </a:r>
          </a:p>
          <a:p>
            <a:r>
              <a:rPr lang="en-US" dirty="0" smtClean="0"/>
              <a:t> </a:t>
            </a:r>
            <a:r>
              <a:rPr lang="en-US" i="1" dirty="0" smtClean="0"/>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defense.</a:t>
            </a:r>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Sixth Amendment</a:t>
            </a:r>
            <a:endParaRPr lang="en-US" dirty="0"/>
          </a:p>
        </p:txBody>
      </p:sp>
      <p:pic>
        <p:nvPicPr>
          <p:cNvPr id="4" name="Content Placeholder 3" descr="Jury-image.gif"/>
          <p:cNvPicPr>
            <a:picLocks noGrp="1" noChangeAspect="1"/>
          </p:cNvPicPr>
          <p:nvPr>
            <p:ph idx="1"/>
          </p:nvPr>
        </p:nvPicPr>
        <p:blipFill>
          <a:blip r:embed="rId2" cstate="print"/>
          <a:stretch>
            <a:fillRect/>
          </a:stretch>
        </p:blipFill>
        <p:spPr>
          <a:xfrm>
            <a:off x="609600" y="1828800"/>
            <a:ext cx="3505200" cy="4038600"/>
          </a:xfrm>
        </p:spPr>
      </p:pic>
      <p:sp>
        <p:nvSpPr>
          <p:cNvPr id="5" name="TextBox 4"/>
          <p:cNvSpPr txBox="1"/>
          <p:nvPr/>
        </p:nvSpPr>
        <p:spPr>
          <a:xfrm>
            <a:off x="4495800" y="1828800"/>
            <a:ext cx="4191000" cy="4678204"/>
          </a:xfrm>
          <a:prstGeom prst="rect">
            <a:avLst/>
          </a:prstGeom>
          <a:noFill/>
        </p:spPr>
        <p:txBody>
          <a:bodyPr wrap="square" rtlCol="0">
            <a:spAutoFit/>
          </a:bodyPr>
          <a:lstStyle/>
          <a:p>
            <a:r>
              <a:rPr lang="en-US" sz="2800" dirty="0" smtClean="0"/>
              <a:t>The right to an impartial jury</a:t>
            </a:r>
          </a:p>
          <a:p>
            <a:endParaRPr lang="en-US" sz="2800" dirty="0" smtClean="0"/>
          </a:p>
          <a:p>
            <a:r>
              <a:rPr lang="en-US" sz="2800" dirty="0" smtClean="0"/>
              <a:t>The right to an attorney</a:t>
            </a:r>
          </a:p>
          <a:p>
            <a:endParaRPr lang="en-US" sz="2800" dirty="0" smtClean="0"/>
          </a:p>
          <a:p>
            <a:r>
              <a:rPr lang="en-US" sz="2800" dirty="0" smtClean="0"/>
              <a:t>The right to call witnesses in his defense</a:t>
            </a:r>
          </a:p>
          <a:p>
            <a:endParaRPr lang="en-US" sz="2800" dirty="0" smtClean="0"/>
          </a:p>
          <a:p>
            <a:r>
              <a:rPr lang="en-US" sz="2800" dirty="0" smtClean="0"/>
              <a:t>The right to a speedy trial</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for a Public Trial</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http://www.youtube.com/watch?v=infLrZjJpNc</a:t>
            </a:r>
            <a:endParaRPr lang="en-US" dirty="0" smtClean="0"/>
          </a:p>
          <a:p>
            <a:r>
              <a:rPr lang="en-US" dirty="0" smtClean="0">
                <a:hlinkClick r:id="rId3"/>
              </a:rPr>
              <a:t>http://www.youtube.com/watch?v=yxqP1_MFPnc</a:t>
            </a:r>
            <a:endParaRPr lang="en-US" dirty="0" smtClean="0"/>
          </a:p>
          <a:p>
            <a:r>
              <a:rPr lang="en-US" dirty="0" smtClean="0"/>
              <a:t>Public Trial Yes/ Speedy No!!</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Seventh Amendment</a:t>
            </a:r>
            <a:endParaRPr lang="en-US" dirty="0"/>
          </a:p>
        </p:txBody>
      </p:sp>
      <p:sp>
        <p:nvSpPr>
          <p:cNvPr id="5" name="TextBox 4"/>
          <p:cNvSpPr txBox="1"/>
          <p:nvPr/>
        </p:nvSpPr>
        <p:spPr>
          <a:xfrm>
            <a:off x="5257800" y="1828800"/>
            <a:ext cx="3276600" cy="369332"/>
          </a:xfrm>
          <a:prstGeom prst="rect">
            <a:avLst/>
          </a:prstGeom>
          <a:noFill/>
        </p:spPr>
        <p:txBody>
          <a:bodyPr wrap="square" rtlCol="0">
            <a:spAutoFit/>
          </a:bodyPr>
          <a:lstStyle/>
          <a:p>
            <a:endParaRPr lang="en-US" dirty="0"/>
          </a:p>
        </p:txBody>
      </p:sp>
      <p:sp>
        <p:nvSpPr>
          <p:cNvPr id="29703" name="Rectangle 7"/>
          <p:cNvSpPr>
            <a:spLocks noChangeArrowheads="1"/>
          </p:cNvSpPr>
          <p:nvPr/>
        </p:nvSpPr>
        <p:spPr bwMode="auto">
          <a:xfrm>
            <a:off x="5181600" y="1905000"/>
            <a:ext cx="3657600" cy="3785652"/>
          </a:xfrm>
          <a:prstGeom prst="rect">
            <a:avLst/>
          </a:prstGeom>
          <a:solidFill>
            <a:schemeClr val="bg2">
              <a:lumMod val="60000"/>
              <a:lumOff val="40000"/>
            </a:schemeClr>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57585B"/>
                </a:solidFill>
                <a:effectLst/>
                <a:latin typeface="Arial" pitchFamily="34" charset="0"/>
                <a:ea typeface="Times New Roman" pitchFamily="18" charset="0"/>
                <a:cs typeface="Arial" pitchFamily="34" charset="0"/>
              </a:rPr>
              <a:t>This amendment lays out the rules of </a:t>
            </a:r>
            <a:r>
              <a:rPr kumimoji="0" lang="en-US" sz="2000" b="1" i="0" u="none" strike="noStrike" cap="none" normalizeH="0" baseline="0" dirty="0" smtClean="0">
                <a:ln>
                  <a:noFill/>
                </a:ln>
                <a:solidFill>
                  <a:srgbClr val="57585B"/>
                </a:solidFill>
                <a:effectLst/>
                <a:latin typeface="inherit" charset="0"/>
                <a:ea typeface="Times New Roman" pitchFamily="18" charset="0"/>
                <a:cs typeface="Arial" pitchFamily="34" charset="0"/>
              </a:rPr>
              <a:t>common law.</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rgbClr val="57585B"/>
                </a:solidFill>
                <a:effectLst/>
                <a:latin typeface="inherit" charset="0"/>
                <a:ea typeface="Times New Roman" pitchFamily="18" charset="0"/>
                <a:cs typeface="Arial" pitchFamily="34" charset="0"/>
              </a:rPr>
              <a:t>In suits at common law, where the value in controversy shall exceed twenty dollars, the right of trial by jury shall be preserved, and no fact tried by a jury, shall be otherwise reexamined in any court of the United States, than according to the rules of the common law.</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852946"/>
            <a:ext cx="4425696" cy="188976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Jury Duty is Typically Loathed</a:t>
            </a:r>
            <a:endParaRPr lang="en-US" dirty="0"/>
          </a:p>
        </p:txBody>
      </p:sp>
      <p:pic>
        <p:nvPicPr>
          <p:cNvPr id="4" name="Content Placeholder 3" descr="funny-celebrity-pictures-jury-duty.jpg"/>
          <p:cNvPicPr>
            <a:picLocks noGrp="1" noChangeAspect="1"/>
          </p:cNvPicPr>
          <p:nvPr>
            <p:ph idx="1"/>
          </p:nvPr>
        </p:nvPicPr>
        <p:blipFill>
          <a:blip r:embed="rId2" cstate="print"/>
          <a:stretch>
            <a:fillRect/>
          </a:stretch>
        </p:blipFill>
        <p:spPr>
          <a:xfrm>
            <a:off x="609600" y="1600200"/>
            <a:ext cx="3655866" cy="4525962"/>
          </a:xfrm>
        </p:spPr>
      </p:pic>
      <p:sp>
        <p:nvSpPr>
          <p:cNvPr id="5" name="TextBox 4"/>
          <p:cNvSpPr txBox="1"/>
          <p:nvPr/>
        </p:nvSpPr>
        <p:spPr>
          <a:xfrm>
            <a:off x="4724400" y="1676400"/>
            <a:ext cx="3581400" cy="3970318"/>
          </a:xfrm>
          <a:prstGeom prst="rect">
            <a:avLst/>
          </a:prstGeom>
          <a:noFill/>
        </p:spPr>
        <p:txBody>
          <a:bodyPr wrap="square" rtlCol="0">
            <a:spAutoFit/>
          </a:bodyPr>
          <a:lstStyle/>
          <a:p>
            <a:r>
              <a:rPr lang="en-US" dirty="0" smtClean="0"/>
              <a:t>This is the most straight forward of all the Amendments in the Bill of Rights……</a:t>
            </a:r>
          </a:p>
          <a:p>
            <a:endParaRPr lang="en-US" dirty="0" smtClean="0"/>
          </a:p>
          <a:p>
            <a:endParaRPr lang="en-US" dirty="0" smtClean="0"/>
          </a:p>
          <a:p>
            <a:r>
              <a:rPr lang="en-US" dirty="0" err="1" smtClean="0"/>
              <a:t>Butttttt</a:t>
            </a:r>
            <a:r>
              <a:rPr lang="en-US" dirty="0" smtClean="0"/>
              <a:t>……..?????</a:t>
            </a:r>
          </a:p>
          <a:p>
            <a:r>
              <a:rPr lang="en-US" dirty="0" smtClean="0"/>
              <a:t>What about the Twenty Dollar Clause……</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Eighth Amendment</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http://www.youtube.com/watch?v=Zy6KWBEoDRU</a:t>
            </a:r>
            <a:endParaRPr lang="en-US" dirty="0" smtClean="0"/>
          </a:p>
          <a:p>
            <a:r>
              <a:rPr lang="en-US" dirty="0" smtClean="0"/>
              <a:t>I apologize but I need to show you an example….</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Eighth Amendment</a:t>
            </a:r>
            <a:endParaRPr lang="en-US" dirty="0"/>
          </a:p>
        </p:txBody>
      </p:sp>
      <p:sp>
        <p:nvSpPr>
          <p:cNvPr id="3" name="Content Placeholder 2"/>
          <p:cNvSpPr>
            <a:spLocks noGrp="1"/>
          </p:cNvSpPr>
          <p:nvPr>
            <p:ph idx="1"/>
          </p:nvPr>
        </p:nvSpPr>
        <p:spPr/>
        <p:txBody>
          <a:bodyPr/>
          <a:lstStyle/>
          <a:p>
            <a:r>
              <a:rPr lang="en-US" dirty="0" smtClean="0"/>
              <a:t>This amendment protects against </a:t>
            </a:r>
            <a:r>
              <a:rPr lang="en-US" b="1" dirty="0" smtClean="0"/>
              <a:t>“cruel and unusual punishments.”</a:t>
            </a:r>
            <a:r>
              <a:rPr lang="en-US" dirty="0" smtClean="0"/>
              <a:t> </a:t>
            </a:r>
          </a:p>
          <a:p>
            <a:r>
              <a:rPr lang="en-US" i="1" dirty="0" smtClean="0"/>
              <a:t>Excessive bail shall not be required, nor excessive fines imposed, nor cruel and unusual punishments inflicted.</a:t>
            </a:r>
            <a:endParaRPr lang="en-US"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vs. Boyle 1951</a:t>
            </a:r>
            <a:endParaRPr lang="en-US" dirty="0"/>
          </a:p>
        </p:txBody>
      </p:sp>
      <p:sp>
        <p:nvSpPr>
          <p:cNvPr id="3" name="Content Placeholder 2"/>
          <p:cNvSpPr>
            <a:spLocks noGrp="1"/>
          </p:cNvSpPr>
          <p:nvPr>
            <p:ph idx="1"/>
          </p:nvPr>
        </p:nvSpPr>
        <p:spPr/>
        <p:txBody>
          <a:bodyPr/>
          <a:lstStyle/>
          <a:p>
            <a:r>
              <a:rPr lang="en-US" dirty="0" smtClean="0"/>
              <a:t>McCarthyism </a:t>
            </a:r>
          </a:p>
          <a:p>
            <a:r>
              <a:rPr lang="en-US" dirty="0" smtClean="0"/>
              <a:t>12 Communist Party Members arrested with bail set at 50,000 Dollars</a:t>
            </a:r>
          </a:p>
          <a:p>
            <a:r>
              <a:rPr lang="en-US" dirty="0" smtClean="0"/>
              <a:t>442,000 Dollars Today!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Bill of Rights Reasoning</a:t>
            </a:r>
            <a:endParaRPr lang="en-US" dirty="0"/>
          </a:p>
        </p:txBody>
      </p:sp>
      <p:pic>
        <p:nvPicPr>
          <p:cNvPr id="4" name="Content Placeholder 3" descr="gty_us_constitution_jef_111215_wblog.jpg"/>
          <p:cNvPicPr>
            <a:picLocks noGrp="1" noChangeAspect="1"/>
          </p:cNvPicPr>
          <p:nvPr>
            <p:ph idx="1"/>
          </p:nvPr>
        </p:nvPicPr>
        <p:blipFill>
          <a:blip r:embed="rId2" cstate="print"/>
          <a:stretch>
            <a:fillRect/>
          </a:stretch>
        </p:blipFill>
        <p:spPr>
          <a:xfrm>
            <a:off x="228600" y="1447800"/>
            <a:ext cx="4552950" cy="2562225"/>
          </a:xfrm>
        </p:spPr>
      </p:pic>
      <p:sp>
        <p:nvSpPr>
          <p:cNvPr id="5" name="TextBox 4"/>
          <p:cNvSpPr txBox="1"/>
          <p:nvPr/>
        </p:nvSpPr>
        <p:spPr>
          <a:xfrm>
            <a:off x="4953000" y="1447800"/>
            <a:ext cx="3429000" cy="3785652"/>
          </a:xfrm>
          <a:prstGeom prst="rect">
            <a:avLst/>
          </a:prstGeom>
          <a:noFill/>
        </p:spPr>
        <p:txBody>
          <a:bodyPr wrap="square" rtlCol="0">
            <a:spAutoFit/>
          </a:bodyPr>
          <a:lstStyle/>
          <a:p>
            <a:r>
              <a:rPr lang="en-US" sz="2400" dirty="0" smtClean="0"/>
              <a:t>Drafted as a way to calm the fears of the Anti-Federalists…</a:t>
            </a:r>
          </a:p>
          <a:p>
            <a:endParaRPr lang="en-US" sz="2400" dirty="0" smtClean="0"/>
          </a:p>
          <a:p>
            <a:r>
              <a:rPr lang="en-US" sz="2400" dirty="0" smtClean="0"/>
              <a:t>The First Great Compromise for the United States Government!!!</a:t>
            </a:r>
          </a:p>
          <a:p>
            <a:endParaRPr lang="en-US" sz="2400" dirty="0" smtClean="0"/>
          </a:p>
          <a:p>
            <a:r>
              <a:rPr lang="en-US" sz="2400" dirty="0" smtClean="0"/>
              <a:t>Written in 1789</a:t>
            </a:r>
          </a:p>
        </p:txBody>
      </p:sp>
    </p:spTree>
  </p:cSld>
  <p:clrMapOvr>
    <a:masterClrMapping/>
  </p:clrMapOvr>
  <p:transition spd="slow">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Ninth Amendment</a:t>
            </a:r>
            <a:endParaRPr lang="en-US" dirty="0"/>
          </a:p>
        </p:txBody>
      </p:sp>
      <p:sp>
        <p:nvSpPr>
          <p:cNvPr id="3" name="Content Placeholder 2"/>
          <p:cNvSpPr>
            <a:spLocks noGrp="1"/>
          </p:cNvSpPr>
          <p:nvPr>
            <p:ph idx="1"/>
          </p:nvPr>
        </p:nvSpPr>
        <p:spPr/>
        <p:txBody>
          <a:bodyPr>
            <a:normAutofit fontScale="92500"/>
          </a:bodyPr>
          <a:lstStyle/>
          <a:p>
            <a:r>
              <a:rPr lang="en-US" dirty="0" smtClean="0"/>
              <a:t>This amendment ensures that the individual </a:t>
            </a:r>
            <a:r>
              <a:rPr lang="en-US" b="1" dirty="0" smtClean="0"/>
              <a:t>rights that are not enumerated in the Constitution are secure</a:t>
            </a:r>
            <a:r>
              <a:rPr lang="en-US" dirty="0" smtClean="0"/>
              <a:t>—that is, that these rights should not be automatically infringed upon because they are omitted from the Constitution.</a:t>
            </a:r>
          </a:p>
          <a:p>
            <a:r>
              <a:rPr lang="en-US" dirty="0" smtClean="0"/>
              <a:t> </a:t>
            </a:r>
            <a:r>
              <a:rPr lang="en-US" i="1" dirty="0" smtClean="0"/>
              <a:t>The enumeration in the Constitution of certain rights shall not be construed to deny or disparage others retained by the people.</a:t>
            </a:r>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Confused???? Me Too! Mr. </a:t>
            </a:r>
            <a:r>
              <a:rPr lang="en-US" sz="3200" dirty="0" err="1" smtClean="0"/>
              <a:t>Lolar’s</a:t>
            </a:r>
            <a:r>
              <a:rPr lang="en-US" sz="3200" dirty="0" smtClean="0"/>
              <a:t> Terms</a:t>
            </a:r>
            <a:endParaRPr lang="en-US" sz="3200" dirty="0"/>
          </a:p>
        </p:txBody>
      </p:sp>
      <p:sp>
        <p:nvSpPr>
          <p:cNvPr id="3" name="Content Placeholder 2"/>
          <p:cNvSpPr>
            <a:spLocks noGrp="1"/>
          </p:cNvSpPr>
          <p:nvPr>
            <p:ph idx="1"/>
          </p:nvPr>
        </p:nvSpPr>
        <p:spPr/>
        <p:txBody>
          <a:bodyPr/>
          <a:lstStyle/>
          <a:p>
            <a:r>
              <a:rPr lang="en-US" dirty="0" smtClean="0"/>
              <a:t>In short Today, the Ninth Amendment is used mainly to stop the government from expanding their power rather than just limiting their power.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Tenth Amendment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amendment limits the power of federal government by </a:t>
            </a:r>
            <a:r>
              <a:rPr lang="en-US" b="1" dirty="0" smtClean="0"/>
              <a:t>reserving for the states all powers that are not explicitly granted to the federal government by the Constitution,</a:t>
            </a:r>
            <a:r>
              <a:rPr lang="en-US" dirty="0" smtClean="0"/>
              <a:t> nor denied to the states. This amendment counterbalances Article VI, which invests the federal government with ultimate legislative authority.</a:t>
            </a:r>
          </a:p>
          <a:p>
            <a:r>
              <a:rPr lang="en-US" dirty="0" smtClean="0"/>
              <a:t> </a:t>
            </a:r>
            <a:r>
              <a:rPr lang="en-US" i="1" dirty="0" smtClean="0"/>
              <a:t>The powers not delegated to the United States by the Constitution, nor prohibited by it to the States, are reserved to the States respectively, or to the people.</a:t>
            </a:r>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To The People</a:t>
            </a:r>
            <a:endParaRPr lang="en-US" dirty="0"/>
          </a:p>
        </p:txBody>
      </p:sp>
      <p:pic>
        <p:nvPicPr>
          <p:cNvPr id="4" name="Content Placeholder 3" descr="john-lennon-power-to-the-people.jpg"/>
          <p:cNvPicPr>
            <a:picLocks noGrp="1" noChangeAspect="1"/>
          </p:cNvPicPr>
          <p:nvPr>
            <p:ph idx="1"/>
          </p:nvPr>
        </p:nvPicPr>
        <p:blipFill>
          <a:blip r:embed="rId2" cstate="print"/>
          <a:stretch>
            <a:fillRect/>
          </a:stretch>
        </p:blipFill>
        <p:spPr>
          <a:xfrm>
            <a:off x="2335116" y="1646238"/>
            <a:ext cx="4473768" cy="4525962"/>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War</a:t>
            </a:r>
            <a:endParaRPr lang="en-US" dirty="0"/>
          </a:p>
        </p:txBody>
      </p:sp>
      <p:pic>
        <p:nvPicPr>
          <p:cNvPr id="4" name="Content Placeholder 3" descr="civil war soldiers.jpg"/>
          <p:cNvPicPr>
            <a:picLocks noGrp="1" noChangeAspect="1"/>
          </p:cNvPicPr>
          <p:nvPr>
            <p:ph idx="1"/>
          </p:nvPr>
        </p:nvPicPr>
        <p:blipFill>
          <a:blip r:embed="rId2" cstate="print"/>
          <a:stretch>
            <a:fillRect/>
          </a:stretch>
        </p:blipFill>
        <p:spPr>
          <a:xfrm>
            <a:off x="533400" y="1981200"/>
            <a:ext cx="7848600" cy="3962400"/>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Thank You For Giving Me The Honor of Teaching You!</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http://www.youtube.com/watch?v=0WXhtyVs9Gk</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First look and read all Ten Amendments in the Bill Of Rights…..</a:t>
            </a:r>
          </a:p>
          <a:p>
            <a:r>
              <a:rPr lang="en-US" dirty="0" smtClean="0"/>
              <a:t>Write a two page, typed double spaced, 12 font essay. Due Friday…</a:t>
            </a:r>
          </a:p>
          <a:p>
            <a:r>
              <a:rPr lang="en-US" dirty="0" smtClean="0"/>
              <a:t>Write the essay on any Amendment you choose…</a:t>
            </a:r>
          </a:p>
          <a:p>
            <a:r>
              <a:rPr lang="en-US" dirty="0" smtClean="0"/>
              <a:t>The Essay must include: What does the amendment mean to you today? Why is the Amendment so important? What are the limitations of the Amendment? How has the Amendment been challenged in the past?</a:t>
            </a:r>
            <a:endParaRPr lang="en-US" dirty="0"/>
          </a:p>
        </p:txBody>
      </p:sp>
    </p:spTree>
  </p:cSld>
  <p:clrMapOvr>
    <a:masterClrMapping/>
  </p:clrMapOvr>
  <p:transition spd="slow">
    <p:whee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a:t>
            </a:r>
            <a:r>
              <a:rPr lang="en-US" dirty="0" err="1" smtClean="0"/>
              <a:t>Amendmant</a:t>
            </a:r>
            <a:endParaRPr lang="en-US" dirty="0"/>
          </a:p>
        </p:txBody>
      </p:sp>
      <p:sp>
        <p:nvSpPr>
          <p:cNvPr id="3" name="Content Placeholder 2"/>
          <p:cNvSpPr>
            <a:spLocks noGrp="1"/>
          </p:cNvSpPr>
          <p:nvPr>
            <p:ph idx="1"/>
          </p:nvPr>
        </p:nvSpPr>
        <p:spPr/>
        <p:txBody>
          <a:bodyPr/>
          <a:lstStyle/>
          <a:p>
            <a:r>
              <a:rPr lang="en-US" i="1" dirty="0"/>
              <a:t>Congress shall make no law respecting an establishment of religion, or prohibiting the free exercise thereof; or abridging the freedom of speech, or of the press; or the right of the people peaceably to assemble, and to petition the government for a redress of grievances….</a:t>
            </a:r>
            <a:endParaRPr lang="en-US" dirty="0"/>
          </a:p>
          <a:p>
            <a:endParaRPr lang="en-US" dirty="0"/>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First Amendment for Dummies (Mr. </a:t>
            </a:r>
            <a:r>
              <a:rPr lang="en-US" sz="2800" dirty="0" err="1" smtClean="0"/>
              <a:t>Lolar</a:t>
            </a:r>
            <a:r>
              <a:rPr lang="en-US" sz="2800" dirty="0" smtClean="0"/>
              <a:t>)</a:t>
            </a:r>
            <a:endParaRPr lang="en-US" sz="2800" dirty="0"/>
          </a:p>
        </p:txBody>
      </p:sp>
      <p:sp>
        <p:nvSpPr>
          <p:cNvPr id="3" name="Content Placeholder 2"/>
          <p:cNvSpPr>
            <a:spLocks noGrp="1"/>
          </p:cNvSpPr>
          <p:nvPr>
            <p:ph idx="1"/>
          </p:nvPr>
        </p:nvSpPr>
        <p:spPr/>
        <p:txBody>
          <a:bodyPr>
            <a:normAutofit lnSpcReduction="10000"/>
          </a:bodyPr>
          <a:lstStyle/>
          <a:p>
            <a:r>
              <a:rPr lang="en-US" dirty="0"/>
              <a:t>This amendment guarantees </a:t>
            </a:r>
            <a:r>
              <a:rPr lang="en-US" b="1" dirty="0"/>
              <a:t>freedom of religion, speech, and the </a:t>
            </a:r>
            <a:r>
              <a:rPr lang="en-US" b="1" dirty="0" err="1"/>
              <a:t>press,</a:t>
            </a:r>
            <a:r>
              <a:rPr lang="en-US" dirty="0" err="1"/>
              <a:t>and</a:t>
            </a:r>
            <a:r>
              <a:rPr lang="en-US" dirty="0"/>
              <a:t> protects the right of assembly</a:t>
            </a:r>
            <a:r>
              <a:rPr lang="en-US" dirty="0" smtClean="0"/>
              <a:t>.</a:t>
            </a:r>
          </a:p>
          <a:p>
            <a:r>
              <a:rPr lang="en-US" dirty="0" smtClean="0"/>
              <a:t>Christian, Jewish, Agnostic, Atheist, Islam, Buddhism, Hinduism, Unitarian, Wiccan, Pagan, Druidism, Native American, Spiritualist, Baha'i, New Age, Sikhism, Scientology, Humanist, Deity, Taoism, </a:t>
            </a:r>
            <a:r>
              <a:rPr lang="en-US" dirty="0" err="1" smtClean="0"/>
              <a:t>Eckankar</a:t>
            </a:r>
            <a:r>
              <a:rPr lang="en-US" dirty="0" smtClean="0"/>
              <a:t> and The National Football League…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 </a:t>
            </a:r>
            <a:r>
              <a:rPr lang="en-US" dirty="0" err="1" smtClean="0"/>
              <a:t>Lolar’s</a:t>
            </a:r>
            <a:r>
              <a:rPr lang="en-US" dirty="0" smtClean="0"/>
              <a:t> reasoning cont…</a:t>
            </a:r>
            <a:endParaRPr lang="en-US" dirty="0"/>
          </a:p>
        </p:txBody>
      </p:sp>
      <p:pic>
        <p:nvPicPr>
          <p:cNvPr id="4" name="Content Placeholder 3" descr="lemontroy1.jpg"/>
          <p:cNvPicPr>
            <a:picLocks noGrp="1" noChangeAspect="1"/>
          </p:cNvPicPr>
          <p:nvPr>
            <p:ph idx="1"/>
          </p:nvPr>
        </p:nvPicPr>
        <p:blipFill>
          <a:blip r:embed="rId2" cstate="print"/>
          <a:stretch>
            <a:fillRect/>
          </a:stretch>
        </p:blipFill>
        <p:spPr>
          <a:xfrm>
            <a:off x="533400" y="1600200"/>
            <a:ext cx="4064000" cy="4114800"/>
          </a:xfrm>
        </p:spPr>
      </p:pic>
      <p:sp>
        <p:nvSpPr>
          <p:cNvPr id="5" name="TextBox 4"/>
          <p:cNvSpPr txBox="1"/>
          <p:nvPr/>
        </p:nvSpPr>
        <p:spPr>
          <a:xfrm>
            <a:off x="4724400" y="1600201"/>
            <a:ext cx="4038600" cy="2400657"/>
          </a:xfrm>
          <a:prstGeom prst="rect">
            <a:avLst/>
          </a:prstGeom>
          <a:noFill/>
        </p:spPr>
        <p:txBody>
          <a:bodyPr wrap="square" rtlCol="0">
            <a:spAutoFit/>
          </a:bodyPr>
          <a:lstStyle/>
          <a:p>
            <a:r>
              <a:rPr lang="en-US" sz="2800" dirty="0" smtClean="0"/>
              <a:t>Freedom of Speech has its limitations…..</a:t>
            </a:r>
          </a:p>
          <a:p>
            <a:r>
              <a:rPr lang="en-US" sz="2800" dirty="0" smtClean="0"/>
              <a:t>FIIIIIIIIRRRRRRRRREEEEEE!</a:t>
            </a:r>
          </a:p>
          <a:p>
            <a:endParaRPr lang="en-US" sz="2400" dirty="0" smtClean="0"/>
          </a:p>
          <a:p>
            <a:endParaRPr lang="en-US" sz="2400" dirty="0" smtClean="0"/>
          </a:p>
          <a:p>
            <a:endParaRPr lang="en-US" dirty="0"/>
          </a:p>
        </p:txBody>
      </p:sp>
    </p:spTree>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World Situation</a:t>
            </a:r>
            <a:endParaRPr lang="en-US" dirty="0"/>
          </a:p>
        </p:txBody>
      </p:sp>
      <p:pic>
        <p:nvPicPr>
          <p:cNvPr id="4" name="Content Placeholder 3" descr="2013-carte-liberte-presse_1900.jpg"/>
          <p:cNvPicPr>
            <a:picLocks noGrp="1" noChangeAspect="1"/>
          </p:cNvPicPr>
          <p:nvPr>
            <p:ph idx="1"/>
          </p:nvPr>
        </p:nvPicPr>
        <p:blipFill>
          <a:blip r:embed="rId2" cstate="print"/>
          <a:stretch>
            <a:fillRect/>
          </a:stretch>
        </p:blipFill>
        <p:spPr>
          <a:xfrm>
            <a:off x="1421698" y="1646238"/>
            <a:ext cx="6300604" cy="4525962"/>
          </a:xfrm>
        </p:spPr>
      </p:pic>
    </p:spTree>
  </p:cSld>
  <p:clrMapOvr>
    <a:masterClrMapping/>
  </p:clrMapOvr>
  <p:transition spd="slow">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1988: </a:t>
            </a:r>
            <a:r>
              <a:rPr lang="en-US" i="1" u="sng" dirty="0">
                <a:hlinkClick r:id="rId2" tooltip="Hazelwood v. Kuhlmeier"/>
              </a:rPr>
              <a:t>Hazelwood v. </a:t>
            </a:r>
            <a:r>
              <a:rPr lang="en-US" i="1" u="sng" dirty="0" err="1">
                <a:hlinkClick r:id="rId2" tooltip="Hazelwood v. Kuhlmeier"/>
              </a:rPr>
              <a:t>Kuhlmeier</a:t>
            </a:r>
            <a:endParaRPr lang="en-US" dirty="0"/>
          </a:p>
        </p:txBody>
      </p:sp>
      <p:sp>
        <p:nvSpPr>
          <p:cNvPr id="3" name="Content Placeholder 2"/>
          <p:cNvSpPr>
            <a:spLocks noGrp="1"/>
          </p:cNvSpPr>
          <p:nvPr>
            <p:ph idx="1"/>
          </p:nvPr>
        </p:nvSpPr>
        <p:spPr/>
        <p:txBody>
          <a:bodyPr/>
          <a:lstStyle/>
          <a:p>
            <a:r>
              <a:rPr lang="en-US" dirty="0" smtClean="0"/>
              <a:t>The School Newspaper can be censored……</a:t>
            </a:r>
          </a:p>
          <a:p>
            <a:r>
              <a:rPr lang="en-US" dirty="0" smtClean="0"/>
              <a:t>WHY?</a:t>
            </a:r>
          </a:p>
          <a:p>
            <a:r>
              <a:rPr lang="en-US" dirty="0" smtClean="0"/>
              <a:t>Violation of Free Press?</a:t>
            </a:r>
            <a:endParaRPr lang="en-US" dirty="0"/>
          </a:p>
        </p:txBody>
      </p:sp>
    </p:spTree>
  </p:cSld>
  <p:clrMapOvr>
    <a:masterClrMapping/>
  </p:clrMapOvr>
  <p:transition spd="slow">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of Assembly</a:t>
            </a:r>
            <a:endParaRPr lang="en-US" dirty="0"/>
          </a:p>
        </p:txBody>
      </p:sp>
      <p:pic>
        <p:nvPicPr>
          <p:cNvPr id="4" name="Content Placeholder 3" descr="March_on_Washington_for_Jobs_and_Freedom,_Martin_Luther_King,_Jr._and_Joachim_Prinz_1963.jpg"/>
          <p:cNvPicPr>
            <a:picLocks noGrp="1" noChangeAspect="1"/>
          </p:cNvPicPr>
          <p:nvPr>
            <p:ph idx="1"/>
          </p:nvPr>
        </p:nvPicPr>
        <p:blipFill>
          <a:blip r:embed="rId2" cstate="print"/>
          <a:stretch>
            <a:fillRect/>
          </a:stretch>
        </p:blipFill>
        <p:spPr>
          <a:xfrm>
            <a:off x="457200" y="1600200"/>
            <a:ext cx="4267200" cy="4267200"/>
          </a:xfrm>
        </p:spPr>
      </p:pic>
      <p:pic>
        <p:nvPicPr>
          <p:cNvPr id="5" name="Picture 4" descr="Screen shot 2010-03-17 at 9.17.17 PM.png"/>
          <p:cNvPicPr>
            <a:picLocks noChangeAspect="1"/>
          </p:cNvPicPr>
          <p:nvPr/>
        </p:nvPicPr>
        <p:blipFill>
          <a:blip r:embed="rId3" cstate="print"/>
          <a:stretch>
            <a:fillRect/>
          </a:stretch>
        </p:blipFill>
        <p:spPr>
          <a:xfrm>
            <a:off x="4876800" y="1600200"/>
            <a:ext cx="3352800" cy="4267200"/>
          </a:xfrm>
          <a:prstGeom prst="rect">
            <a:avLst/>
          </a:prstGeom>
        </p:spPr>
      </p:pic>
    </p:spTree>
  </p:cSld>
  <p:clrMapOvr>
    <a:masterClrMapping/>
  </p:clrMapOvr>
  <p:transition spd="slow">
    <p:wheel spokes="2"/>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7018</TotalTime>
  <Words>706</Words>
  <Application>Microsoft Office PowerPoint</Application>
  <PresentationFormat>On-screen Show (4:3)</PresentationFormat>
  <Paragraphs>122</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inherit</vt:lpstr>
      <vt:lpstr>Rockwell</vt:lpstr>
      <vt:lpstr>Times New Roman</vt:lpstr>
      <vt:lpstr>Wingdings 2</vt:lpstr>
      <vt:lpstr>Foundry</vt:lpstr>
      <vt:lpstr>The Bill of Rights</vt:lpstr>
      <vt:lpstr>Ten Rights</vt:lpstr>
      <vt:lpstr>Bill of Rights Reasoning</vt:lpstr>
      <vt:lpstr>The First Amendmant</vt:lpstr>
      <vt:lpstr>The First Amendment for Dummies (Mr. Lolar)</vt:lpstr>
      <vt:lpstr>Mr. Lolar’s reasoning cont…</vt:lpstr>
      <vt:lpstr>The World Situation</vt:lpstr>
      <vt:lpstr>1988: Hazelwood v. Kuhlmeier</vt:lpstr>
      <vt:lpstr>Freedom of Assembly</vt:lpstr>
      <vt:lpstr>Second Amendment:</vt:lpstr>
      <vt:lpstr>The Past and the 2nd Right</vt:lpstr>
      <vt:lpstr>Can anyone possess a gun?</vt:lpstr>
      <vt:lpstr>Third Amendment:</vt:lpstr>
      <vt:lpstr>In A Nutshell </vt:lpstr>
      <vt:lpstr>The Fourth Amendment</vt:lpstr>
      <vt:lpstr>Violation of the Fourth Amendment??</vt:lpstr>
      <vt:lpstr>Reasoning Behind the Amendment</vt:lpstr>
      <vt:lpstr>Fifth Ammendment</vt:lpstr>
      <vt:lpstr>The Fifth Amendment</vt:lpstr>
      <vt:lpstr>Self Incrimination</vt:lpstr>
      <vt:lpstr>Double Jeopardy</vt:lpstr>
      <vt:lpstr>The Sixth Amendment</vt:lpstr>
      <vt:lpstr>Sixth Amendment</vt:lpstr>
      <vt:lpstr>The Right for a Public Trial</vt:lpstr>
      <vt:lpstr>Seventh Amendment</vt:lpstr>
      <vt:lpstr>Jury Duty is Typically Loathed</vt:lpstr>
      <vt:lpstr>Eighth Amendment</vt:lpstr>
      <vt:lpstr>Eighth Amendment</vt:lpstr>
      <vt:lpstr>Stack vs. Boyle 1951</vt:lpstr>
      <vt:lpstr>Ninth Amendment</vt:lpstr>
      <vt:lpstr>Confused???? Me Too! Mr. Lolar’s Terms</vt:lpstr>
      <vt:lpstr>Tenth Amendment</vt:lpstr>
      <vt:lpstr>Power To The People</vt:lpstr>
      <vt:lpstr>Civil War</vt:lpstr>
      <vt:lpstr>Thank You For Giving Me The Honor of Teaching You!</vt:lpstr>
      <vt:lpstr>Assignment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Bill of Rights</dc:title>
  <dc:creator>The Lolars</dc:creator>
  <cp:lastModifiedBy>Warren Kidder</cp:lastModifiedBy>
  <cp:revision>7</cp:revision>
  <dcterms:created xsi:type="dcterms:W3CDTF">2013-10-26T17:53:49Z</dcterms:created>
  <dcterms:modified xsi:type="dcterms:W3CDTF">2013-11-01T12:10:32Z</dcterms:modified>
</cp:coreProperties>
</file>